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4" r:id="rId6"/>
    <p:sldId id="268" r:id="rId7"/>
    <p:sldId id="261" r:id="rId8"/>
    <p:sldId id="265" r:id="rId9"/>
    <p:sldId id="262" r:id="rId10"/>
    <p:sldId id="266" r:id="rId11"/>
    <p:sldId id="263" r:id="rId12"/>
    <p:sldId id="26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C901"/>
    <a:srgbClr val="FE820C"/>
    <a:srgbClr val="FA7603"/>
    <a:srgbClr val="D75108"/>
    <a:srgbClr val="303A32"/>
    <a:srgbClr val="93A484"/>
    <a:srgbClr val="859D7D"/>
    <a:srgbClr val="273124"/>
    <a:srgbClr val="2E3830"/>
    <a:srgbClr val="6A8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F9CDC-F350-48DB-BFF3-AC04934D2CE2}" v="11" dt="2020-10-27T00:44:46.1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4792-28F8-4197-BB69-48E18A852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7E7BA-7B01-4D6A-BB4C-31E6B5FC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88427-FA75-4CA7-B0DC-0D5DCA02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A8AC-A727-4511-913B-6BA32D77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71F3-5A94-46F2-8A59-36DA5263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4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A275-B5C1-4101-94FC-6135F015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94940-3B9A-4CCD-833B-7064DFF80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7799-B573-4F40-BD2F-1C477E8E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3C9E-A35F-4C26-B86A-46889D92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799EC-193E-4447-A29A-DD3334F1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2F8DE-0FC8-42EB-844F-C0CAF6C1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A61F8-2E87-44FA-A61E-AEB5C80D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842C-971B-4C16-865F-129B2604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4051-4643-475E-97A9-43C52A35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2CB5-B4D6-4BBA-94CB-F349C308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05A0-EF84-41AC-A922-F93199B4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45A9-F9FF-48B9-AB9B-3A3EF6BD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DD93-495C-4796-8ABE-4370737D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30D7-BE46-4124-9D7A-6D02A94F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35173-D12C-4C4C-B3B4-800EF9AF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F695-C6DD-45AD-BE15-6238171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1D84-132E-4216-9463-8D647A27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DBC96-3B56-4593-B275-C307A0D1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10282-3F59-4C13-8FF0-A5604429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27F5-2523-42DF-868D-6A4CA83E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A0DF-3087-47B8-9464-F18E29CD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41D0A-24EF-44F1-B221-1EE60E18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7C45B-A829-473A-B4E8-B377A99E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F7136-B258-4EED-99C1-C0182880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19AB3-FEE5-4D2C-92E8-FE36F558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8C9FB-7CB9-48BE-9269-FD9979D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4B0F-6B0F-4949-8871-AD5397E7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5ABAE-CF0B-496B-A98F-3D7E30B4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3A143-930C-4ABF-9AC2-D8F3F2A0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33044-1864-4EC4-94E2-55FC78D22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B32D-4BDC-4922-AA04-777E80E1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BC773-8B73-4275-8D34-3034D277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252A5-6624-4469-82A0-335A17D3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B3DCC-504F-4CC6-B69F-FFB87C80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4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7200-DD2C-4555-AB00-F0A09BE0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29336-0FB9-4690-A757-4CC7BBFA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051FF-2760-42A2-99CB-321D80D7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D9118-8B59-408A-A6ED-E9B76C9A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F8C5B-634A-4698-8091-19FFF25B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E2D00-2392-407C-907F-0A32DA3F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BCE9-DB84-47C5-A8FB-EACEBA9D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8341-4EC1-4758-A5D2-829F1CF3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F7365-3E0D-47D0-9360-6B42B609F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61AF0-7ADB-459D-8661-ABE3A3B9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3E162-4503-4475-89EC-30BE937A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A8556-6E8F-41E5-B26D-B80DBA67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BD7EB-F009-4B12-A9E3-48E3E733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A02B-A083-4940-BE40-45ECA50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EECF-04F3-4687-9BFD-E5009E61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ECDC1-9E08-43A2-B60C-9F581127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C913-A34B-4F52-BEA8-BD43B10D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57D7-6ACF-45A8-AA20-EDF4B1A6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FCD28-5986-420D-A864-C78A0F6D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0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F0B0F-3744-44A7-9A82-80C4392B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4B35E-0A52-4C56-BE6D-DB19912E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0FA3-3A62-48A4-947B-7FC10CB85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3081-8390-47C9-AF62-D274EAEAF164}" type="datetimeFigureOut">
              <a:rPr lang="en-US" smtClean="0"/>
              <a:t>10/26/2020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A843-E9F2-4CDA-A29E-E3DC2F22F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E6332-8A7A-4CE5-AECC-0923AA613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hyperlink" Target="https://haunted-america.herokuapp.com/api/%3cstat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data.world/timothyrenner/haunted-plac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tree in front of a building&#10;&#10;Description automatically generated">
            <a:extLst>
              <a:ext uri="{FF2B5EF4-FFF2-40B4-BE49-F238E27FC236}">
                <a16:creationId xmlns:a16="http://schemas.microsoft.com/office/drawing/2014/main" id="{14414B8A-1494-4F1F-B6C2-2B9FE23EC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BDF4AF-B045-4070-A0CB-F24261523803}"/>
              </a:ext>
            </a:extLst>
          </p:cNvPr>
          <p:cNvSpPr/>
          <p:nvPr/>
        </p:nvSpPr>
        <p:spPr>
          <a:xfrm>
            <a:off x="0" y="0"/>
            <a:ext cx="3473499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93A484"/>
              </a:gs>
              <a:gs pos="52000">
                <a:srgbClr val="303A32"/>
              </a:gs>
            </a:gsLst>
            <a:lin ang="2400000" scaled="0"/>
            <a:tileRect/>
          </a:gra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182-B447-4AC2-A314-8636C950C4DB}"/>
              </a:ext>
            </a:extLst>
          </p:cNvPr>
          <p:cNvSpPr txBox="1"/>
          <p:nvPr/>
        </p:nvSpPr>
        <p:spPr>
          <a:xfrm>
            <a:off x="247362" y="330171"/>
            <a:ext cx="3473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A7603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The Haunted States of America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C354-60A2-45F8-AA95-CAE0199E3E1D}"/>
              </a:ext>
            </a:extLst>
          </p:cNvPr>
          <p:cNvSpPr txBox="1"/>
          <p:nvPr/>
        </p:nvSpPr>
        <p:spPr>
          <a:xfrm>
            <a:off x="247362" y="4571999"/>
            <a:ext cx="2949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TEAM 2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Cintia Mercado</a:t>
            </a:r>
          </a:p>
          <a:p>
            <a:r>
              <a:rPr lang="es-MX" b="1" dirty="0" err="1">
                <a:solidFill>
                  <a:schemeClr val="bg1"/>
                </a:solidFill>
              </a:rPr>
              <a:t>Cristobal</a:t>
            </a:r>
            <a:r>
              <a:rPr lang="es-MX" b="1" dirty="0">
                <a:solidFill>
                  <a:schemeClr val="bg1"/>
                </a:solidFill>
              </a:rPr>
              <a:t> </a:t>
            </a:r>
            <a:r>
              <a:rPr lang="es-MX" b="1" dirty="0" err="1">
                <a:solidFill>
                  <a:schemeClr val="bg1"/>
                </a:solidFill>
              </a:rPr>
              <a:t>Bugeda</a:t>
            </a:r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Eduardo Garza</a:t>
            </a:r>
          </a:p>
          <a:p>
            <a:r>
              <a:rPr lang="es-MX" b="1" dirty="0">
                <a:solidFill>
                  <a:schemeClr val="bg1"/>
                </a:solidFill>
              </a:rPr>
              <a:t>Luis Fernando Cavazos</a:t>
            </a:r>
          </a:p>
        </p:txBody>
      </p:sp>
    </p:spTree>
    <p:extLst>
      <p:ext uri="{BB962C8B-B14F-4D97-AF65-F5344CB8AC3E}">
        <p14:creationId xmlns:p14="http://schemas.microsoft.com/office/powerpoint/2010/main" val="363877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Cursed Map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10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A3C14-CF98-4848-AA9E-A09BE344735B}"/>
              </a:ext>
            </a:extLst>
          </p:cNvPr>
          <p:cNvSpPr txBox="1"/>
          <p:nvPr/>
        </p:nvSpPr>
        <p:spPr>
          <a:xfrm>
            <a:off x="2287647" y="6106718"/>
            <a:ext cx="6803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9E4EC-00C1-40C8-A10D-A79DDA76E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2" b="4223"/>
          <a:stretch/>
        </p:blipFill>
        <p:spPr>
          <a:xfrm>
            <a:off x="1441330" y="900614"/>
            <a:ext cx="8496000" cy="522531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7843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3658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Spooky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8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FEC65-E2FB-4863-B9F6-4F8C2B25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645"/>
          <a:stretch/>
        </p:blipFill>
        <p:spPr>
          <a:xfrm>
            <a:off x="512172" y="879894"/>
            <a:ext cx="4370379" cy="5761822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969C6-46ED-4E44-A5B7-89EFAF2C9666}"/>
              </a:ext>
            </a:extLst>
          </p:cNvPr>
          <p:cNvSpPr txBox="1"/>
          <p:nvPr/>
        </p:nvSpPr>
        <p:spPr>
          <a:xfrm>
            <a:off x="5558812" y="1102387"/>
            <a:ext cx="628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Plotly</a:t>
            </a:r>
            <a:r>
              <a:rPr lang="en-US" dirty="0"/>
              <a:t> -&gt; Bars and Pie Charts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HTML -&gt; Table and Filter (dropdown in HTML)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Data from JSON:</a:t>
            </a:r>
          </a:p>
          <a:p>
            <a:pPr>
              <a:buClr>
                <a:schemeClr val="accent2"/>
              </a:buClr>
            </a:pPr>
            <a:r>
              <a:rPr lang="en-US" sz="1800" i="1" dirty="0">
                <a:hlinkClick r:id="rId4"/>
              </a:rPr>
              <a:t>https://haunted-america.herokuapp.com/api/&lt;</a:t>
            </a:r>
            <a:r>
              <a:rPr lang="en-US" i="1" dirty="0">
                <a:hlinkClick r:id="rId4"/>
              </a:rPr>
              <a:t>state</a:t>
            </a:r>
            <a:r>
              <a:rPr lang="en-US" i="1" dirty="0"/>
              <a:t>&gt;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D9381-CA57-4205-B67E-1EA32DA4E3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14" b="6499"/>
          <a:stretch/>
        </p:blipFill>
        <p:spPr>
          <a:xfrm>
            <a:off x="5616515" y="2821176"/>
            <a:ext cx="5406969" cy="3243686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2606739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Spooky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11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5B703-7112-448D-98A7-ABA5F3FD25FF}"/>
              </a:ext>
            </a:extLst>
          </p:cNvPr>
          <p:cNvSpPr txBox="1"/>
          <p:nvPr/>
        </p:nvSpPr>
        <p:spPr>
          <a:xfrm>
            <a:off x="2415397" y="6106718"/>
            <a:ext cx="6803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3966A-7DEA-412A-8011-8F11EB908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b="4533"/>
          <a:stretch/>
        </p:blipFill>
        <p:spPr>
          <a:xfrm>
            <a:off x="1677119" y="870244"/>
            <a:ext cx="8496000" cy="521725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593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10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The History of Halloween in the United States | Why do we Trick-or-Treat?">
            <a:extLst>
              <a:ext uri="{FF2B5EF4-FFF2-40B4-BE49-F238E27FC236}">
                <a16:creationId xmlns:a16="http://schemas.microsoft.com/office/drawing/2014/main" id="{E762BF2F-8CE7-4C85-8002-642DB8341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3"/>
          <a:stretch/>
        </p:blipFill>
        <p:spPr bwMode="auto">
          <a:xfrm>
            <a:off x="-3047" y="12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Rectangle 10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340846" y="1680657"/>
            <a:ext cx="4236905" cy="1053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Happy Halloween</a:t>
            </a:r>
          </a:p>
        </p:txBody>
      </p:sp>
    </p:spTree>
    <p:extLst>
      <p:ext uri="{BB962C8B-B14F-4D97-AF65-F5344CB8AC3E}">
        <p14:creationId xmlns:p14="http://schemas.microsoft.com/office/powerpoint/2010/main" val="60326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0CF68-0118-4479-A9F7-89D0D505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12" y="1131495"/>
            <a:ext cx="5704213" cy="4372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545A73-641B-4232-B514-5CD7BCF5D945}"/>
              </a:ext>
            </a:extLst>
          </p:cNvPr>
          <p:cNvSpPr txBox="1"/>
          <p:nvPr/>
        </p:nvSpPr>
        <p:spPr>
          <a:xfrm>
            <a:off x="5280554" y="5503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31313"/>
                </a:solidFill>
                <a:effectLst/>
                <a:latin typeface="Canela"/>
              </a:rPr>
              <a:t>Trans-Allegheny Lunatic Asylum, Weston, West Virginia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39D52-5BDD-4B3A-89E5-1D3B00A1BB11}"/>
              </a:ext>
            </a:extLst>
          </p:cNvPr>
          <p:cNvSpPr txBox="1"/>
          <p:nvPr/>
        </p:nvSpPr>
        <p:spPr>
          <a:xfrm>
            <a:off x="388713" y="1256333"/>
            <a:ext cx="4725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Decided to work on a project related to Halloween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Wouldn’t it be cool to have a site where you could find haunted places? 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Name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Location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Story 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Place type (house, cemetery, asylum, etc.)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Where are most haunted places located?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By State </a:t>
            </a:r>
          </a:p>
          <a:p>
            <a:pPr lvl="1">
              <a:buClr>
                <a:schemeClr val="accent2"/>
              </a:buClr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Found a database with nearly 11,000 haunted places across the United Sates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CC371-1727-4C0F-BAD1-A91A5DE1AE82}"/>
              </a:ext>
            </a:extLst>
          </p:cNvPr>
          <p:cNvSpPr txBox="1"/>
          <p:nvPr/>
        </p:nvSpPr>
        <p:spPr>
          <a:xfrm>
            <a:off x="5280554" y="5798488"/>
            <a:ext cx="5680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Haunting: </a:t>
            </a:r>
            <a:r>
              <a:rPr lang="en-US" sz="1400" i="1" dirty="0"/>
              <a:t>Closed in 1997. In the Civil War Wing you can hear police sirens even though there are no cops in the building.</a:t>
            </a:r>
          </a:p>
        </p:txBody>
      </p:sp>
    </p:spTree>
    <p:extLst>
      <p:ext uri="{BB962C8B-B14F-4D97-AF65-F5344CB8AC3E}">
        <p14:creationId xmlns:p14="http://schemas.microsoft.com/office/powerpoint/2010/main" val="42398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Mockups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2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34506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E3413-4496-47B5-A4FA-77678A0237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3" y="1587506"/>
            <a:ext cx="3404559" cy="3381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D7E88-E0FB-4B91-80A9-FFD7199C22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42" y="1587507"/>
            <a:ext cx="3538987" cy="3381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742F14-B1ED-42E3-8627-2E1E0774E1D9}"/>
              </a:ext>
            </a:extLst>
          </p:cNvPr>
          <p:cNvSpPr txBox="1"/>
          <p:nvPr/>
        </p:nvSpPr>
        <p:spPr>
          <a:xfrm>
            <a:off x="3988742" y="1166693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CURSED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14850-E9C4-4CAB-BDFF-517DD81D0F19}"/>
              </a:ext>
            </a:extLst>
          </p:cNvPr>
          <p:cNvSpPr txBox="1"/>
          <p:nvPr/>
        </p:nvSpPr>
        <p:spPr>
          <a:xfrm>
            <a:off x="442823" y="1166693"/>
            <a:ext cx="1809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HAUNTED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0370D-25D3-4F18-870E-59C07760A1AF}"/>
              </a:ext>
            </a:extLst>
          </p:cNvPr>
          <p:cNvSpPr txBox="1"/>
          <p:nvPr/>
        </p:nvSpPr>
        <p:spPr>
          <a:xfrm>
            <a:off x="7691747" y="1166693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SPOOKY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78E66-9E6D-4161-8975-FD7848C2C35E}"/>
              </a:ext>
            </a:extLst>
          </p:cNvPr>
          <p:cNvSpPr txBox="1"/>
          <p:nvPr/>
        </p:nvSpPr>
        <p:spPr>
          <a:xfrm>
            <a:off x="350808" y="5063068"/>
            <a:ext cx="34965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Welcome page for site inviting users to explore more information regarding haunted places in the United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ED725-258C-4D61-BF25-75459886E20B}"/>
              </a:ext>
            </a:extLst>
          </p:cNvPr>
          <p:cNvSpPr txBox="1"/>
          <p:nvPr/>
        </p:nvSpPr>
        <p:spPr>
          <a:xfrm>
            <a:off x="3942272" y="5053472"/>
            <a:ext cx="34965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Map displays haunted places across the United States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By clicking on each marker, information regarding the place’s name, type and description is displayed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86546-98CF-411B-8F5A-8139F0CC99E5}"/>
              </a:ext>
            </a:extLst>
          </p:cNvPr>
          <p:cNvSpPr txBox="1"/>
          <p:nvPr/>
        </p:nvSpPr>
        <p:spPr>
          <a:xfrm>
            <a:off x="7706264" y="5020295"/>
            <a:ext cx="3496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Top 10 Cities based on selected State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Top 10 Place Types based on selected State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World Cloud based on place’s description (optional)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B9C9316B-779B-407B-8399-E53A64D20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47" y="1587506"/>
            <a:ext cx="3941969" cy="3381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7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4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08795B-970D-443C-A25E-55ED6E66CBB7}"/>
              </a:ext>
            </a:extLst>
          </p:cNvPr>
          <p:cNvSpPr/>
          <p:nvPr/>
        </p:nvSpPr>
        <p:spPr>
          <a:xfrm>
            <a:off x="1486946" y="1152262"/>
            <a:ext cx="1368727" cy="13182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FRONT END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2637-157D-4287-8BF3-4F654AC8ED15}"/>
              </a:ext>
            </a:extLst>
          </p:cNvPr>
          <p:cNvSpPr txBox="1"/>
          <p:nvPr/>
        </p:nvSpPr>
        <p:spPr>
          <a:xfrm>
            <a:off x="3250010" y="11171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HTML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B2841-A3DB-4CDE-A006-CECC88FE1A0D}"/>
              </a:ext>
            </a:extLst>
          </p:cNvPr>
          <p:cNvSpPr/>
          <p:nvPr/>
        </p:nvSpPr>
        <p:spPr>
          <a:xfrm>
            <a:off x="1486946" y="3405056"/>
            <a:ext cx="1368727" cy="26138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BACK END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0E3DC-8DDD-4FD3-8E71-AA9281BC6908}"/>
              </a:ext>
            </a:extLst>
          </p:cNvPr>
          <p:cNvSpPr txBox="1"/>
          <p:nvPr/>
        </p:nvSpPr>
        <p:spPr>
          <a:xfrm>
            <a:off x="3191055" y="4118174"/>
            <a:ext cx="8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app.py</a:t>
            </a:r>
            <a:endParaRPr lang="en-US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7DC5-F364-4EE5-A19B-501D96CDE2B9}"/>
              </a:ext>
            </a:extLst>
          </p:cNvPr>
          <p:cNvSpPr/>
          <p:nvPr/>
        </p:nvSpPr>
        <p:spPr>
          <a:xfrm>
            <a:off x="3098461" y="1079008"/>
            <a:ext cx="1017917" cy="482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B4A4B-1D81-49BA-83E5-A79E946D0119}"/>
              </a:ext>
            </a:extLst>
          </p:cNvPr>
          <p:cNvSpPr/>
          <p:nvPr/>
        </p:nvSpPr>
        <p:spPr>
          <a:xfrm>
            <a:off x="3098461" y="4124319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eroku Logo Download Vector">
            <a:extLst>
              <a:ext uri="{FF2B5EF4-FFF2-40B4-BE49-F238E27FC236}">
                <a16:creationId xmlns:a16="http://schemas.microsoft.com/office/drawing/2014/main" id="{41D65751-B182-4C64-9256-D5C33CB0D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4" b="34088"/>
          <a:stretch/>
        </p:blipFill>
        <p:spPr bwMode="auto">
          <a:xfrm>
            <a:off x="1486946" y="6152296"/>
            <a:ext cx="1002230" cy="3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B6BBEA-91A2-45BD-A14B-F3DE859B9365}"/>
              </a:ext>
            </a:extLst>
          </p:cNvPr>
          <p:cNvSpPr txBox="1"/>
          <p:nvPr/>
        </p:nvSpPr>
        <p:spPr>
          <a:xfrm>
            <a:off x="6132817" y="1335290"/>
            <a:ext cx="112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JavaScript</a:t>
            </a:r>
            <a:endParaRPr lang="en-US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409FEF-83E7-40E7-A5E3-A5B5AF1BECCC}"/>
              </a:ext>
            </a:extLst>
          </p:cNvPr>
          <p:cNvSpPr/>
          <p:nvPr/>
        </p:nvSpPr>
        <p:spPr>
          <a:xfrm>
            <a:off x="6169072" y="1320537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EA89E-0D78-482C-BB68-27CE9C004900}"/>
              </a:ext>
            </a:extLst>
          </p:cNvPr>
          <p:cNvSpPr txBox="1"/>
          <p:nvPr/>
        </p:nvSpPr>
        <p:spPr>
          <a:xfrm>
            <a:off x="4815533" y="277197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JSON</a:t>
            </a:r>
            <a:endParaRPr lang="en-US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DEFBA-7199-4D3F-A72E-BEA92037FD96}"/>
              </a:ext>
            </a:extLst>
          </p:cNvPr>
          <p:cNvSpPr/>
          <p:nvPr/>
        </p:nvSpPr>
        <p:spPr>
          <a:xfrm>
            <a:off x="4637755" y="2753896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CF41FC26-0630-4D1F-A908-AFE259937D9B}"/>
              </a:ext>
            </a:extLst>
          </p:cNvPr>
          <p:cNvSpPr/>
          <p:nvPr/>
        </p:nvSpPr>
        <p:spPr>
          <a:xfrm>
            <a:off x="4637755" y="5005054"/>
            <a:ext cx="1017917" cy="8700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PostgreSQL</a:t>
            </a:r>
            <a:endParaRPr lang="en-US" sz="1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456535-CC71-4805-BC2D-5A57EBF31122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600206" y="1561419"/>
            <a:ext cx="7214" cy="2556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0AD377-D620-4F87-9E99-B06454EFBE33}"/>
              </a:ext>
            </a:extLst>
          </p:cNvPr>
          <p:cNvCxnSpPr>
            <a:cxnSpLocks/>
            <a:stCxn id="36" idx="1"/>
            <a:endCxn id="30" idx="2"/>
          </p:cNvCxnSpPr>
          <p:nvPr/>
        </p:nvCxnSpPr>
        <p:spPr>
          <a:xfrm flipV="1">
            <a:off x="5146714" y="3119670"/>
            <a:ext cx="0" cy="188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F9E95466-539E-46B1-A89E-A4141AE5A69F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 flipV="1">
            <a:off x="4116378" y="2936783"/>
            <a:ext cx="521377" cy="13704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614C18-9A29-451E-9FD4-509053D50545}"/>
              </a:ext>
            </a:extLst>
          </p:cNvPr>
          <p:cNvCxnSpPr>
            <a:cxnSpLocks/>
            <a:stCxn id="14" idx="3"/>
            <a:endCxn id="30" idx="0"/>
          </p:cNvCxnSpPr>
          <p:nvPr/>
        </p:nvCxnSpPr>
        <p:spPr>
          <a:xfrm>
            <a:off x="4116378" y="1320214"/>
            <a:ext cx="1030336" cy="14336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3EBF44C-9325-4302-9C25-1483972763C3}"/>
              </a:ext>
            </a:extLst>
          </p:cNvPr>
          <p:cNvSpPr/>
          <p:nvPr/>
        </p:nvSpPr>
        <p:spPr>
          <a:xfrm>
            <a:off x="1486946" y="2495606"/>
            <a:ext cx="1368727" cy="9286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/>
              <a:t>“MIDDLEWARE”</a:t>
            </a:r>
            <a:endParaRPr lang="en-US" sz="1200" b="1" dirty="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00EC474-18FC-4C19-860B-2768E7CA565E}"/>
              </a:ext>
            </a:extLst>
          </p:cNvPr>
          <p:cNvSpPr/>
          <p:nvPr/>
        </p:nvSpPr>
        <p:spPr>
          <a:xfrm>
            <a:off x="1362973" y="906269"/>
            <a:ext cx="5998234" cy="5722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4964137F-3E8A-4FAF-A597-56556A7C1395}"/>
              </a:ext>
            </a:extLst>
          </p:cNvPr>
          <p:cNvCxnSpPr>
            <a:cxnSpLocks/>
          </p:cNvCxnSpPr>
          <p:nvPr/>
        </p:nvCxnSpPr>
        <p:spPr>
          <a:xfrm flipV="1">
            <a:off x="2893606" y="2470529"/>
            <a:ext cx="4351400" cy="250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205685-4F83-413B-86A0-405A408E0ADD}"/>
              </a:ext>
            </a:extLst>
          </p:cNvPr>
          <p:cNvCxnSpPr>
            <a:cxnSpLocks/>
          </p:cNvCxnSpPr>
          <p:nvPr/>
        </p:nvCxnSpPr>
        <p:spPr>
          <a:xfrm flipV="1">
            <a:off x="2893606" y="3397814"/>
            <a:ext cx="4351400" cy="250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42E7D5C-AA10-4D94-A443-85905D80CB08}"/>
              </a:ext>
            </a:extLst>
          </p:cNvPr>
          <p:cNvSpPr txBox="1"/>
          <p:nvPr/>
        </p:nvSpPr>
        <p:spPr>
          <a:xfrm>
            <a:off x="3040565" y="4483948"/>
            <a:ext cx="15626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i="1" dirty="0"/>
              <a:t>api</a:t>
            </a:r>
            <a:r>
              <a:rPr lang="en-US" sz="1400" i="1" dirty="0"/>
              <a:t>/locations*</a:t>
            </a:r>
          </a:p>
          <a:p>
            <a:r>
              <a:rPr lang="en-US" sz="1400" i="1" dirty="0" err="1"/>
              <a:t>api</a:t>
            </a:r>
            <a:r>
              <a:rPr lang="en-US" sz="1400" i="1" dirty="0"/>
              <a:t>/&lt;state&gt;*</a:t>
            </a:r>
          </a:p>
          <a:p>
            <a:endParaRPr lang="en-US" sz="1400" i="1" dirty="0"/>
          </a:p>
          <a:p>
            <a:r>
              <a:rPr lang="en-US" sz="1400" i="1" dirty="0" err="1"/>
              <a:t>Render_templates</a:t>
            </a:r>
            <a:r>
              <a:rPr lang="en-US" sz="1400" i="1" dirty="0"/>
              <a:t>:</a:t>
            </a:r>
          </a:p>
          <a:p>
            <a:r>
              <a:rPr lang="en-US" sz="1400" i="1" dirty="0"/>
              <a:t>/home</a:t>
            </a:r>
          </a:p>
          <a:p>
            <a:r>
              <a:rPr lang="es-MX" sz="1400" i="1" dirty="0"/>
              <a:t>/</a:t>
            </a:r>
            <a:r>
              <a:rPr lang="es-MX" sz="1400" i="1" dirty="0" err="1"/>
              <a:t>map</a:t>
            </a:r>
            <a:endParaRPr lang="es-MX" sz="1400" i="1" dirty="0"/>
          </a:p>
          <a:p>
            <a:r>
              <a:rPr lang="es-MX" sz="1400" i="1" dirty="0"/>
              <a:t>/data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10AB0252-DCAB-48E0-B93C-E17A5FE6682E}"/>
              </a:ext>
            </a:extLst>
          </p:cNvPr>
          <p:cNvSpPr txBox="1"/>
          <p:nvPr/>
        </p:nvSpPr>
        <p:spPr>
          <a:xfrm>
            <a:off x="6054314" y="1655217"/>
            <a:ext cx="698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map.js</a:t>
            </a:r>
          </a:p>
          <a:p>
            <a:r>
              <a:rPr lang="en-US" sz="1400" i="1" dirty="0"/>
              <a:t>data.js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0B5C0957-EFBA-400D-925D-D5C69D2D3B8C}"/>
              </a:ext>
            </a:extLst>
          </p:cNvPr>
          <p:cNvSpPr txBox="1"/>
          <p:nvPr/>
        </p:nvSpPr>
        <p:spPr>
          <a:xfrm>
            <a:off x="3633324" y="1547495"/>
            <a:ext cx="975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home.html</a:t>
            </a:r>
          </a:p>
          <a:p>
            <a:r>
              <a:rPr lang="en-US" sz="1400" i="1" dirty="0"/>
              <a:t>map.html</a:t>
            </a:r>
          </a:p>
          <a:p>
            <a:r>
              <a:rPr lang="en-US" sz="1400" i="1" dirty="0"/>
              <a:t>data.html</a:t>
            </a:r>
          </a:p>
        </p:txBody>
      </p:sp>
      <p:pic>
        <p:nvPicPr>
          <p:cNvPr id="1077" name="Picture 4" descr="Heroku Logo Download Vector">
            <a:extLst>
              <a:ext uri="{FF2B5EF4-FFF2-40B4-BE49-F238E27FC236}">
                <a16:creationId xmlns:a16="http://schemas.microsoft.com/office/drawing/2014/main" id="{24BDD788-A7A7-4550-A371-B668D02E6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4" b="34088"/>
          <a:stretch/>
        </p:blipFill>
        <p:spPr bwMode="auto">
          <a:xfrm>
            <a:off x="9342130" y="6203050"/>
            <a:ext cx="1002230" cy="3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ectangle 1077">
            <a:extLst>
              <a:ext uri="{FF2B5EF4-FFF2-40B4-BE49-F238E27FC236}">
                <a16:creationId xmlns:a16="http://schemas.microsoft.com/office/drawing/2014/main" id="{C73844C9-07EC-4FD1-BB7A-FAB733A6E841}"/>
              </a:ext>
            </a:extLst>
          </p:cNvPr>
          <p:cNvSpPr/>
          <p:nvPr/>
        </p:nvSpPr>
        <p:spPr>
          <a:xfrm>
            <a:off x="7538986" y="915391"/>
            <a:ext cx="3763264" cy="5722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2" name="Graphic 1081" descr="Open folder">
            <a:extLst>
              <a:ext uri="{FF2B5EF4-FFF2-40B4-BE49-F238E27FC236}">
                <a16:creationId xmlns:a16="http://schemas.microsoft.com/office/drawing/2014/main" id="{43F5F3C4-1721-4F4A-9EE8-1EE6DF05A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4157" y="2007370"/>
            <a:ext cx="360000" cy="360000"/>
          </a:xfrm>
          <a:prstGeom prst="rect">
            <a:avLst/>
          </a:prstGeom>
        </p:spPr>
      </p:pic>
      <p:pic>
        <p:nvPicPr>
          <p:cNvPr id="1084" name="Graphic 1083" descr="Paper">
            <a:extLst>
              <a:ext uri="{FF2B5EF4-FFF2-40B4-BE49-F238E27FC236}">
                <a16:creationId xmlns:a16="http://schemas.microsoft.com/office/drawing/2014/main" id="{7B25CD76-0E86-4820-99C2-981845B29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034702"/>
            <a:ext cx="270000" cy="270000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3FD20E55-7C10-4423-BA10-209293BD80CF}"/>
              </a:ext>
            </a:extLst>
          </p:cNvPr>
          <p:cNvSpPr txBox="1"/>
          <p:nvPr/>
        </p:nvSpPr>
        <p:spPr>
          <a:xfrm>
            <a:off x="7981747" y="1013870"/>
            <a:ext cx="693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app.py</a:t>
            </a:r>
          </a:p>
        </p:txBody>
      </p:sp>
      <p:pic>
        <p:nvPicPr>
          <p:cNvPr id="1086" name="Graphic 1085" descr="Paper">
            <a:extLst>
              <a:ext uri="{FF2B5EF4-FFF2-40B4-BE49-F238E27FC236}">
                <a16:creationId xmlns:a16="http://schemas.microsoft.com/office/drawing/2014/main" id="{72DD692B-D6E0-4BF1-96F2-DD41570E2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353402"/>
            <a:ext cx="270000" cy="270000"/>
          </a:xfrm>
          <a:prstGeom prst="rect">
            <a:avLst/>
          </a:prstGeom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85C13409-C2E3-48CC-93B5-C3D89E2A8228}"/>
              </a:ext>
            </a:extLst>
          </p:cNvPr>
          <p:cNvSpPr txBox="1"/>
          <p:nvPr/>
        </p:nvSpPr>
        <p:spPr>
          <a:xfrm>
            <a:off x="7981747" y="1332570"/>
            <a:ext cx="7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Procfile</a:t>
            </a:r>
            <a:endParaRPr lang="en-US" sz="1400" b="1" dirty="0"/>
          </a:p>
        </p:txBody>
      </p:sp>
      <p:pic>
        <p:nvPicPr>
          <p:cNvPr id="64" name="Graphic 63" descr="Paper">
            <a:extLst>
              <a:ext uri="{FF2B5EF4-FFF2-40B4-BE49-F238E27FC236}">
                <a16:creationId xmlns:a16="http://schemas.microsoft.com/office/drawing/2014/main" id="{4062BDC9-FC21-4775-B327-53508631F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692849"/>
            <a:ext cx="270000" cy="27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F93A869-24C3-44AE-B3BB-FB0819998EA6}"/>
              </a:ext>
            </a:extLst>
          </p:cNvPr>
          <p:cNvSpPr txBox="1"/>
          <p:nvPr/>
        </p:nvSpPr>
        <p:spPr>
          <a:xfrm>
            <a:off x="7981747" y="1672017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Requirement.txt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83DC29-0D71-4C6D-AC7D-528CF441CCB1}"/>
              </a:ext>
            </a:extLst>
          </p:cNvPr>
          <p:cNvSpPr txBox="1"/>
          <p:nvPr/>
        </p:nvSpPr>
        <p:spPr>
          <a:xfrm>
            <a:off x="7981747" y="2029410"/>
            <a:ext cx="942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Templates</a:t>
            </a:r>
          </a:p>
        </p:txBody>
      </p:sp>
      <p:pic>
        <p:nvPicPr>
          <p:cNvPr id="68" name="Graphic 67" descr="Paper">
            <a:extLst>
              <a:ext uri="{FF2B5EF4-FFF2-40B4-BE49-F238E27FC236}">
                <a16:creationId xmlns:a16="http://schemas.microsoft.com/office/drawing/2014/main" id="{C03F34E4-DFD3-46AA-8A6E-6850ABA97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2391881"/>
            <a:ext cx="270000" cy="27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0C89575-2D69-4039-964D-A885A2D65EAB}"/>
              </a:ext>
            </a:extLst>
          </p:cNvPr>
          <p:cNvSpPr txBox="1"/>
          <p:nvPr/>
        </p:nvSpPr>
        <p:spPr>
          <a:xfrm>
            <a:off x="8569762" y="2371049"/>
            <a:ext cx="100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home.html</a:t>
            </a:r>
          </a:p>
        </p:txBody>
      </p:sp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C6DE9023-A66E-46CA-90A0-1092DF4D7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2710581"/>
            <a:ext cx="270000" cy="270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E504519-FF16-433C-A510-B222901BE4F8}"/>
              </a:ext>
            </a:extLst>
          </p:cNvPr>
          <p:cNvSpPr txBox="1"/>
          <p:nvPr/>
        </p:nvSpPr>
        <p:spPr>
          <a:xfrm>
            <a:off x="8569762" y="2689749"/>
            <a:ext cx="910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map.html</a:t>
            </a:r>
          </a:p>
        </p:txBody>
      </p:sp>
      <p:pic>
        <p:nvPicPr>
          <p:cNvPr id="73" name="Graphic 72" descr="Paper">
            <a:extLst>
              <a:ext uri="{FF2B5EF4-FFF2-40B4-BE49-F238E27FC236}">
                <a16:creationId xmlns:a16="http://schemas.microsoft.com/office/drawing/2014/main" id="{F8E17250-067B-4379-8582-517D51AA2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3050028"/>
            <a:ext cx="270000" cy="27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001510E-0260-4D89-B4DE-14FA6BB2F66F}"/>
              </a:ext>
            </a:extLst>
          </p:cNvPr>
          <p:cNvSpPr txBox="1"/>
          <p:nvPr/>
        </p:nvSpPr>
        <p:spPr>
          <a:xfrm>
            <a:off x="8569762" y="3029196"/>
            <a:ext cx="91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data.html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0CC451E-BE6A-40DF-B136-AFF3ED1FB2AB}"/>
              </a:ext>
            </a:extLst>
          </p:cNvPr>
          <p:cNvCxnSpPr>
            <a:cxnSpLocks/>
            <a:stCxn id="1082" idx="2"/>
            <a:endCxn id="68" idx="1"/>
          </p:cNvCxnSpPr>
          <p:nvPr/>
        </p:nvCxnSpPr>
        <p:spPr>
          <a:xfrm rot="16200000" flipH="1">
            <a:off x="8007293" y="2194234"/>
            <a:ext cx="159511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71" descr="Open folder">
            <a:extLst>
              <a:ext uri="{FF2B5EF4-FFF2-40B4-BE49-F238E27FC236}">
                <a16:creationId xmlns:a16="http://schemas.microsoft.com/office/drawing/2014/main" id="{3C67F64A-6860-42A2-996F-8269756ED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4334" y="3309180"/>
            <a:ext cx="360000" cy="3600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8675AEF4-CE21-40DA-A715-F829931232C7}"/>
              </a:ext>
            </a:extLst>
          </p:cNvPr>
          <p:cNvSpPr txBox="1"/>
          <p:nvPr/>
        </p:nvSpPr>
        <p:spPr>
          <a:xfrm>
            <a:off x="8021924" y="3331220"/>
            <a:ext cx="599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Static</a:t>
            </a:r>
          </a:p>
        </p:txBody>
      </p:sp>
      <p:pic>
        <p:nvPicPr>
          <p:cNvPr id="80" name="Graphic 79" descr="Open folder">
            <a:extLst>
              <a:ext uri="{FF2B5EF4-FFF2-40B4-BE49-F238E27FC236}">
                <a16:creationId xmlns:a16="http://schemas.microsoft.com/office/drawing/2014/main" id="{6FCD3480-6164-43F5-B604-84C40B902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0842" y="3513385"/>
            <a:ext cx="360000" cy="36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1645F99-AA58-4C92-967B-3D95EA7359DD}"/>
              </a:ext>
            </a:extLst>
          </p:cNvPr>
          <p:cNvSpPr txBox="1"/>
          <p:nvPr/>
        </p:nvSpPr>
        <p:spPr>
          <a:xfrm>
            <a:off x="8668432" y="353542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css</a:t>
            </a:r>
            <a:endParaRPr lang="en-US" sz="1400" b="1" dirty="0"/>
          </a:p>
        </p:txBody>
      </p:sp>
      <p:pic>
        <p:nvPicPr>
          <p:cNvPr id="83" name="Graphic 82" descr="Paper">
            <a:extLst>
              <a:ext uri="{FF2B5EF4-FFF2-40B4-BE49-F238E27FC236}">
                <a16:creationId xmlns:a16="http://schemas.microsoft.com/office/drawing/2014/main" id="{122D497E-BCAA-4DF9-AE70-00ED3E28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985" y="3909046"/>
            <a:ext cx="270000" cy="270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13B4EC4-0D2F-4408-80A8-69BB69A42F24}"/>
              </a:ext>
            </a:extLst>
          </p:cNvPr>
          <p:cNvSpPr txBox="1"/>
          <p:nvPr/>
        </p:nvSpPr>
        <p:spPr>
          <a:xfrm>
            <a:off x="8939808" y="3888214"/>
            <a:ext cx="236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style.css, Leaflet.css, </a:t>
            </a:r>
          </a:p>
          <a:p>
            <a:r>
              <a:rPr lang="en-US" sz="1400" b="1" dirty="0"/>
              <a:t>LeafletCluster.css, Default.css</a:t>
            </a: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66653198-1591-4D07-B1E7-A80F6C50AEC3}"/>
              </a:ext>
            </a:extLst>
          </p:cNvPr>
          <p:cNvCxnSpPr>
            <a:cxnSpLocks/>
            <a:stCxn id="172" idx="2"/>
            <a:endCxn id="80" idx="1"/>
          </p:cNvCxnSpPr>
          <p:nvPr/>
        </p:nvCxnSpPr>
        <p:spPr>
          <a:xfrm rot="16200000" flipH="1">
            <a:off x="8095486" y="3448028"/>
            <a:ext cx="24205" cy="466508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568A384B-4125-4381-BD09-4E5FA4BA15D2}"/>
              </a:ext>
            </a:extLst>
          </p:cNvPr>
          <p:cNvCxnSpPr>
            <a:cxnSpLocks/>
            <a:stCxn id="80" idx="2"/>
            <a:endCxn id="83" idx="1"/>
          </p:cNvCxnSpPr>
          <p:nvPr/>
        </p:nvCxnSpPr>
        <p:spPr>
          <a:xfrm rot="16200000" flipH="1">
            <a:off x="8530083" y="3864143"/>
            <a:ext cx="170661" cy="189143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Open folder">
            <a:extLst>
              <a:ext uri="{FF2B5EF4-FFF2-40B4-BE49-F238E27FC236}">
                <a16:creationId xmlns:a16="http://schemas.microsoft.com/office/drawing/2014/main" id="{8005863E-D366-4952-9FB3-7E24E9A6C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019" y="4255023"/>
            <a:ext cx="360000" cy="36000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59F4C54C-0506-44A4-AD3B-132DB8611D6E}"/>
              </a:ext>
            </a:extLst>
          </p:cNvPr>
          <p:cNvSpPr txBox="1"/>
          <p:nvPr/>
        </p:nvSpPr>
        <p:spPr>
          <a:xfrm>
            <a:off x="8708609" y="427706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js</a:t>
            </a:r>
            <a:endParaRPr lang="en-US" sz="1400" b="1" dirty="0"/>
          </a:p>
        </p:txBody>
      </p:sp>
      <p:pic>
        <p:nvPicPr>
          <p:cNvPr id="199" name="Graphic 198" descr="Paper">
            <a:extLst>
              <a:ext uri="{FF2B5EF4-FFF2-40B4-BE49-F238E27FC236}">
                <a16:creationId xmlns:a16="http://schemas.microsoft.com/office/drawing/2014/main" id="{CCC274FE-B29F-4ACD-BBFA-6BC7F4918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0162" y="4621929"/>
            <a:ext cx="270000" cy="270000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BD8BBB69-CC8E-4951-8010-5E29AD419820}"/>
              </a:ext>
            </a:extLst>
          </p:cNvPr>
          <p:cNvSpPr txBox="1"/>
          <p:nvPr/>
        </p:nvSpPr>
        <p:spPr>
          <a:xfrm>
            <a:off x="8979985" y="4601097"/>
            <a:ext cx="80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config.js</a:t>
            </a: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ACBD3390-365B-4AAC-AF35-89C1BF509A9E}"/>
              </a:ext>
            </a:extLst>
          </p:cNvPr>
          <p:cNvCxnSpPr>
            <a:cxnSpLocks/>
            <a:stCxn id="172" idx="2"/>
            <a:endCxn id="197" idx="1"/>
          </p:cNvCxnSpPr>
          <p:nvPr/>
        </p:nvCxnSpPr>
        <p:spPr>
          <a:xfrm rot="16200000" flipH="1">
            <a:off x="7744755" y="3798758"/>
            <a:ext cx="765843" cy="506685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256F59A-11CF-4916-AFC1-87656E799D4C}"/>
              </a:ext>
            </a:extLst>
          </p:cNvPr>
          <p:cNvCxnSpPr>
            <a:cxnSpLocks/>
            <a:endCxn id="199" idx="1"/>
          </p:cNvCxnSpPr>
          <p:nvPr/>
        </p:nvCxnSpPr>
        <p:spPr>
          <a:xfrm rot="16200000" flipH="1">
            <a:off x="8570260" y="4577026"/>
            <a:ext cx="170661" cy="189143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3C46424-F656-4630-8762-048CBA5AD2B3}"/>
              </a:ext>
            </a:extLst>
          </p:cNvPr>
          <p:cNvCxnSpPr>
            <a:cxnSpLocks/>
            <a:stCxn id="1082" idx="2"/>
            <a:endCxn id="71" idx="1"/>
          </p:cNvCxnSpPr>
          <p:nvPr/>
        </p:nvCxnSpPr>
        <p:spPr>
          <a:xfrm rot="16200000" flipH="1">
            <a:off x="7847943" y="2353584"/>
            <a:ext cx="478211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1E7B47A0-2007-4A48-BE93-FB399AD7CE3F}"/>
              </a:ext>
            </a:extLst>
          </p:cNvPr>
          <p:cNvCxnSpPr>
            <a:cxnSpLocks/>
            <a:stCxn id="1082" idx="2"/>
            <a:endCxn id="73" idx="1"/>
          </p:cNvCxnSpPr>
          <p:nvPr/>
        </p:nvCxnSpPr>
        <p:spPr>
          <a:xfrm rot="16200000" flipH="1">
            <a:off x="7678219" y="2523308"/>
            <a:ext cx="817658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 descr="Paper">
            <a:extLst>
              <a:ext uri="{FF2B5EF4-FFF2-40B4-BE49-F238E27FC236}">
                <a16:creationId xmlns:a16="http://schemas.microsoft.com/office/drawing/2014/main" id="{A89527B2-0F05-4507-886E-7A914C879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538" y="4895100"/>
            <a:ext cx="270000" cy="270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667172-D1D9-4E40-AE62-35B24ED5343D}"/>
              </a:ext>
            </a:extLst>
          </p:cNvPr>
          <p:cNvSpPr txBox="1"/>
          <p:nvPr/>
        </p:nvSpPr>
        <p:spPr>
          <a:xfrm>
            <a:off x="8994361" y="48742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map.js</a:t>
            </a:r>
          </a:p>
        </p:txBody>
      </p:sp>
      <p:pic>
        <p:nvPicPr>
          <p:cNvPr id="102" name="Graphic 101" descr="Paper">
            <a:extLst>
              <a:ext uri="{FF2B5EF4-FFF2-40B4-BE49-F238E27FC236}">
                <a16:creationId xmlns:a16="http://schemas.microsoft.com/office/drawing/2014/main" id="{1A4A0BC2-40B1-4DB5-BF8C-60B5FCBFD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3086" y="5188442"/>
            <a:ext cx="270000" cy="27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2C192BF-CC0E-4263-ADD7-129696F0A665}"/>
              </a:ext>
            </a:extLst>
          </p:cNvPr>
          <p:cNvSpPr txBox="1"/>
          <p:nvPr/>
        </p:nvSpPr>
        <p:spPr>
          <a:xfrm>
            <a:off x="9002909" y="5167610"/>
            <a:ext cx="68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data.js</a:t>
            </a:r>
          </a:p>
        </p:txBody>
      </p: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E0F9254F-D4C3-4239-89B2-989DADF3B21F}"/>
              </a:ext>
            </a:extLst>
          </p:cNvPr>
          <p:cNvCxnSpPr>
            <a:cxnSpLocks/>
            <a:endCxn id="98" idx="1"/>
          </p:cNvCxnSpPr>
          <p:nvPr/>
        </p:nvCxnSpPr>
        <p:spPr>
          <a:xfrm rot="16200000" flipH="1">
            <a:off x="8440862" y="4706424"/>
            <a:ext cx="443832" cy="203519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3DB6ADA1-A7D2-4747-85FC-F25A79641CF9}"/>
              </a:ext>
            </a:extLst>
          </p:cNvPr>
          <p:cNvCxnSpPr>
            <a:cxnSpLocks/>
            <a:endCxn id="102" idx="1"/>
          </p:cNvCxnSpPr>
          <p:nvPr/>
        </p:nvCxnSpPr>
        <p:spPr>
          <a:xfrm rot="16200000" flipH="1">
            <a:off x="8298465" y="4848821"/>
            <a:ext cx="737174" cy="212067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ylinder 107">
            <a:extLst>
              <a:ext uri="{FF2B5EF4-FFF2-40B4-BE49-F238E27FC236}">
                <a16:creationId xmlns:a16="http://schemas.microsoft.com/office/drawing/2014/main" id="{2CE870C7-C096-4376-A5EE-4CB828396C85}"/>
              </a:ext>
            </a:extLst>
          </p:cNvPr>
          <p:cNvSpPr/>
          <p:nvPr/>
        </p:nvSpPr>
        <p:spPr>
          <a:xfrm>
            <a:off x="7619345" y="6064234"/>
            <a:ext cx="1002230" cy="542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PostgreSQL</a:t>
            </a:r>
            <a:endParaRPr lang="en-US" sz="900" dirty="0"/>
          </a:p>
        </p:txBody>
      </p:sp>
      <p:pic>
        <p:nvPicPr>
          <p:cNvPr id="6150" name="Picture 6" descr="PostgreSQL - Wikipedia, la enciclopedia libre">
            <a:extLst>
              <a:ext uri="{FF2B5EF4-FFF2-40B4-BE49-F238E27FC236}">
                <a16:creationId xmlns:a16="http://schemas.microsoft.com/office/drawing/2014/main" id="{5AE1B685-0E28-4784-9286-3DE7D714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00" y="5642166"/>
            <a:ext cx="44745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718E580-6490-4B07-9420-CEEDD60E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9" y="3966832"/>
            <a:ext cx="340374" cy="3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62FA98E0-7423-4FA9-922C-6EBA2139D5DA}"/>
              </a:ext>
            </a:extLst>
          </p:cNvPr>
          <p:cNvSpPr txBox="1"/>
          <p:nvPr/>
        </p:nvSpPr>
        <p:spPr>
          <a:xfrm>
            <a:off x="2904884" y="6178986"/>
            <a:ext cx="3875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*https://haunted-america.herokuapp.com/api/locations</a:t>
            </a:r>
          </a:p>
          <a:p>
            <a:r>
              <a:rPr lang="en-US" sz="1200" i="1" dirty="0"/>
              <a:t>*https://haunted-america.herokuapp.com/api/California</a:t>
            </a:r>
          </a:p>
        </p:txBody>
      </p:sp>
      <p:pic>
        <p:nvPicPr>
          <p:cNvPr id="85" name="Graphic 84" descr="Open folder">
            <a:extLst>
              <a:ext uri="{FF2B5EF4-FFF2-40B4-BE49-F238E27FC236}">
                <a16:creationId xmlns:a16="http://schemas.microsoft.com/office/drawing/2014/main" id="{5EBB29FD-A6F3-4A4B-B669-F9C1973E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88" y="5704234"/>
            <a:ext cx="360000" cy="360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D2438A-BEEA-452E-BA44-6221840EBD8B}"/>
              </a:ext>
            </a:extLst>
          </p:cNvPr>
          <p:cNvSpPr txBox="1"/>
          <p:nvPr/>
        </p:nvSpPr>
        <p:spPr>
          <a:xfrm>
            <a:off x="8716078" y="5726274"/>
            <a:ext cx="708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images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829C4-E028-4662-9887-6F503F750DD7}"/>
              </a:ext>
            </a:extLst>
          </p:cNvPr>
          <p:cNvCxnSpPr>
            <a:cxnSpLocks/>
            <a:stCxn id="172" idx="2"/>
            <a:endCxn id="85" idx="1"/>
          </p:cNvCxnSpPr>
          <p:nvPr/>
        </p:nvCxnSpPr>
        <p:spPr>
          <a:xfrm rot="16200000" flipH="1">
            <a:off x="7023884" y="4519630"/>
            <a:ext cx="2215054" cy="514154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A46D982-8468-4C62-8058-5EC0329CAF87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116378" y="1335290"/>
            <a:ext cx="2578741" cy="168134"/>
          </a:xfrm>
          <a:prstGeom prst="bentConnector4">
            <a:avLst>
              <a:gd name="adj1" fmla="val 70"/>
              <a:gd name="adj2" fmla="val 181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D502A7AB-96EF-4284-B46F-87467466D015}"/>
              </a:ext>
            </a:extLst>
          </p:cNvPr>
          <p:cNvCxnSpPr>
            <a:cxnSpLocks/>
            <a:stCxn id="22" idx="2"/>
            <a:endCxn id="30" idx="3"/>
          </p:cNvCxnSpPr>
          <p:nvPr/>
        </p:nvCxnSpPr>
        <p:spPr>
          <a:xfrm rot="5400000">
            <a:off x="5559316" y="1800979"/>
            <a:ext cx="1232161" cy="1039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7AD499-8618-4618-898B-B1C0F19C410A}"/>
              </a:ext>
            </a:extLst>
          </p:cNvPr>
          <p:cNvSpPr txBox="1"/>
          <p:nvPr/>
        </p:nvSpPr>
        <p:spPr>
          <a:xfrm>
            <a:off x="5413897" y="150894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CSS</a:t>
            </a:r>
            <a:endParaRPr lang="en-US" i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8FEE2F-765C-49BB-B7ED-4A5102FE7312}"/>
              </a:ext>
            </a:extLst>
          </p:cNvPr>
          <p:cNvSpPr/>
          <p:nvPr/>
        </p:nvSpPr>
        <p:spPr>
          <a:xfrm>
            <a:off x="5438920" y="1512506"/>
            <a:ext cx="483872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722D094-D7A5-476B-B8F3-4A2858AE8B61}"/>
              </a:ext>
            </a:extLst>
          </p:cNvPr>
          <p:cNvCxnSpPr>
            <a:cxnSpLocks/>
            <a:stCxn id="14" idx="3"/>
            <a:endCxn id="41" idx="0"/>
          </p:cNvCxnSpPr>
          <p:nvPr/>
        </p:nvCxnSpPr>
        <p:spPr>
          <a:xfrm>
            <a:off x="4116378" y="1320214"/>
            <a:ext cx="1564478" cy="192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2" descr="Paper">
            <a:extLst>
              <a:ext uri="{FF2B5EF4-FFF2-40B4-BE49-F238E27FC236}">
                <a16:creationId xmlns:a16="http://schemas.microsoft.com/office/drawing/2014/main" id="{2D66BE62-3A30-4EC0-A867-99726785F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9914" y="5489978"/>
            <a:ext cx="270000" cy="2700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ADDCE135-B5A0-40F5-A041-731292B57CF2}"/>
              </a:ext>
            </a:extLst>
          </p:cNvPr>
          <p:cNvSpPr txBox="1"/>
          <p:nvPr/>
        </p:nvSpPr>
        <p:spPr>
          <a:xfrm>
            <a:off x="8999737" y="5469146"/>
            <a:ext cx="135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LeafletCluster.js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AD3B7133-A14C-4461-A9FC-D240933352D4}"/>
              </a:ext>
            </a:extLst>
          </p:cNvPr>
          <p:cNvCxnSpPr>
            <a:cxnSpLocks/>
            <a:endCxn id="123" idx="1"/>
          </p:cNvCxnSpPr>
          <p:nvPr/>
        </p:nvCxnSpPr>
        <p:spPr>
          <a:xfrm rot="16200000" flipH="1">
            <a:off x="8295293" y="5150357"/>
            <a:ext cx="737174" cy="212067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28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3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30116-6A71-4EDC-895D-A9E658047BB8}"/>
              </a:ext>
            </a:extLst>
          </p:cNvPr>
          <p:cNvGrpSpPr/>
          <p:nvPr/>
        </p:nvGrpSpPr>
        <p:grpSpPr>
          <a:xfrm>
            <a:off x="470879" y="1501485"/>
            <a:ext cx="2657634" cy="2989955"/>
            <a:chOff x="408282" y="1415542"/>
            <a:chExt cx="2657634" cy="2989955"/>
          </a:xfrm>
        </p:grpSpPr>
        <p:pic>
          <p:nvPicPr>
            <p:cNvPr id="8194" name="Picture 2" descr="Working with CSV files | Fund Recs">
              <a:extLst>
                <a:ext uri="{FF2B5EF4-FFF2-40B4-BE49-F238E27FC236}">
                  <a16:creationId xmlns:a16="http://schemas.microsoft.com/office/drawing/2014/main" id="{8F60C0AF-1AF3-40A0-8669-1C33BB28A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82" y="1530265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E5431DA-2931-4DDE-A917-026E81F43BD8}"/>
                </a:ext>
              </a:extLst>
            </p:cNvPr>
            <p:cNvSpPr/>
            <p:nvPr/>
          </p:nvSpPr>
          <p:spPr>
            <a:xfrm>
              <a:off x="408282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1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DC1644-1A46-45C0-AC55-148CA158F48E}"/>
                </a:ext>
              </a:extLst>
            </p:cNvPr>
            <p:cNvSpPr txBox="1"/>
            <p:nvPr/>
          </p:nvSpPr>
          <p:spPr>
            <a:xfrm>
              <a:off x="678282" y="3020502"/>
              <a:ext cx="2387634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>
                  <a:hlinkClick r:id="rId4"/>
                </a:rPr>
                <a:t>https://data.world/timothyrenner/haunted-places</a:t>
              </a:r>
              <a:endParaRPr lang="en-US" sz="1400" dirty="0"/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Downloaded csv file (“haunted_places.csv”)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2B7E9-0C1E-44E4-AD85-56DC055ABE73}"/>
              </a:ext>
            </a:extLst>
          </p:cNvPr>
          <p:cNvGrpSpPr/>
          <p:nvPr/>
        </p:nvGrpSpPr>
        <p:grpSpPr>
          <a:xfrm>
            <a:off x="3723444" y="1501485"/>
            <a:ext cx="3626147" cy="3420842"/>
            <a:chOff x="3372893" y="1415542"/>
            <a:chExt cx="3626147" cy="3420842"/>
          </a:xfrm>
        </p:grpSpPr>
        <p:pic>
          <p:nvPicPr>
            <p:cNvPr id="8206" name="Picture 14">
              <a:extLst>
                <a:ext uri="{FF2B5EF4-FFF2-40B4-BE49-F238E27FC236}">
                  <a16:creationId xmlns:a16="http://schemas.microsoft.com/office/drawing/2014/main" id="{4F761BC5-CE81-4BBF-85BC-25310D06A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153" y="1530265"/>
              <a:ext cx="356288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4A490-EE70-4009-BBEA-6441BFEA47F4}"/>
                </a:ext>
              </a:extLst>
            </p:cNvPr>
            <p:cNvSpPr/>
            <p:nvPr/>
          </p:nvSpPr>
          <p:spPr>
            <a:xfrm>
              <a:off x="3372893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2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ED7A5-8810-4EEA-9F61-BED119F87C12}"/>
                </a:ext>
              </a:extLst>
            </p:cNvPr>
            <p:cNvSpPr txBox="1"/>
            <p:nvPr/>
          </p:nvSpPr>
          <p:spPr>
            <a:xfrm>
              <a:off x="3436153" y="3020502"/>
              <a:ext cx="3562887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Extract data (10,992 records)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Data cleansing: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Missing city, longitude or latitude 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Re-order columns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Re-set index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9,720 total records exported to cleaned csv file (haunted_locations.csv”)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148660-5467-4BC9-BA3D-D6B4B16E753C}"/>
              </a:ext>
            </a:extLst>
          </p:cNvPr>
          <p:cNvGrpSpPr/>
          <p:nvPr/>
        </p:nvGrpSpPr>
        <p:grpSpPr>
          <a:xfrm>
            <a:off x="8134965" y="1501485"/>
            <a:ext cx="3573620" cy="4713503"/>
            <a:chOff x="8072368" y="1415542"/>
            <a:chExt cx="3573620" cy="4713503"/>
          </a:xfrm>
        </p:grpSpPr>
        <p:pic>
          <p:nvPicPr>
            <p:cNvPr id="8214" name="Picture 22" descr="Wal-e, backup continuo en postgresql | Blog">
              <a:extLst>
                <a:ext uri="{FF2B5EF4-FFF2-40B4-BE49-F238E27FC236}">
                  <a16:creationId xmlns:a16="http://schemas.microsoft.com/office/drawing/2014/main" id="{336377CF-C49A-4D9A-858D-0AE022E72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367" y="1530265"/>
              <a:ext cx="3137143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33A0AA-9329-4DAA-A12D-3B343A277618}"/>
                </a:ext>
              </a:extLst>
            </p:cNvPr>
            <p:cNvSpPr/>
            <p:nvPr/>
          </p:nvSpPr>
          <p:spPr>
            <a:xfrm>
              <a:off x="8072368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3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5114-9C0D-4821-8455-30F7DD10EF59}"/>
                </a:ext>
              </a:extLst>
            </p:cNvPr>
            <p:cNvSpPr txBox="1"/>
            <p:nvPr/>
          </p:nvSpPr>
          <p:spPr>
            <a:xfrm>
              <a:off x="8342367" y="3020502"/>
              <a:ext cx="3303621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Generated Database in Heroku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Created Table: Locations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Schema for Locations table: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 err="1"/>
                <a:t>loc_id</a:t>
              </a:r>
              <a:r>
                <a:rPr lang="en-US" sz="1400" dirty="0"/>
                <a:t> as Primary Key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Location (place´s name)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State 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State abbreviation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Country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Longitude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Latitude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 Longitude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 Latitude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Imported csv file to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72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31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5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EA3A4-46CD-4835-AD02-0F559B68B877}"/>
              </a:ext>
            </a:extLst>
          </p:cNvPr>
          <p:cNvSpPr txBox="1"/>
          <p:nvPr/>
        </p:nvSpPr>
        <p:spPr>
          <a:xfrm>
            <a:off x="5541559" y="1064947"/>
            <a:ext cx="47250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Connection to </a:t>
            </a:r>
            <a:r>
              <a:rPr lang="en-US" dirty="0" err="1"/>
              <a:t>PosgreSQL</a:t>
            </a:r>
            <a:r>
              <a:rPr lang="en-US" dirty="0"/>
              <a:t> 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Rendered HTML Templates: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Home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Map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Data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routes: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/locations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/&lt;state&gt;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lists, </a:t>
            </a:r>
            <a:r>
              <a:rPr lang="en-US" dirty="0" err="1"/>
              <a:t>jsonified</a:t>
            </a:r>
            <a:r>
              <a:rPr lang="en-US" dirty="0"/>
              <a:t> data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JSONs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/locations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/&lt;state&gt;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E86C3-770A-47C7-BACD-2CB30141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9" y="881592"/>
            <a:ext cx="4102817" cy="5801730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110955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31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Haunted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6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2C9B6F-96B6-4C82-B708-BBAC47D3C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0" t="12494" r="46254" b="4963"/>
          <a:stretch/>
        </p:blipFill>
        <p:spPr>
          <a:xfrm>
            <a:off x="718867" y="956220"/>
            <a:ext cx="4387971" cy="5660736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EA3A4-46CD-4835-AD02-0F559B68B877}"/>
              </a:ext>
            </a:extLst>
          </p:cNvPr>
          <p:cNvSpPr txBox="1"/>
          <p:nvPr/>
        </p:nvSpPr>
        <p:spPr>
          <a:xfrm>
            <a:off x="5541559" y="1064947"/>
            <a:ext cx="4725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HTML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links to Map and Data pages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Custom CSS</a:t>
            </a:r>
          </a:p>
        </p:txBody>
      </p:sp>
    </p:spTree>
    <p:extLst>
      <p:ext uri="{BB962C8B-B14F-4D97-AF65-F5344CB8AC3E}">
        <p14:creationId xmlns:p14="http://schemas.microsoft.com/office/powerpoint/2010/main" val="217262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Haunted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9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A44A2-F7CD-4AD6-98AB-CF159C39FE69}"/>
              </a:ext>
            </a:extLst>
          </p:cNvPr>
          <p:cNvSpPr txBox="1"/>
          <p:nvPr/>
        </p:nvSpPr>
        <p:spPr>
          <a:xfrm>
            <a:off x="2706744" y="61106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75AC0-AE8E-4F91-B282-F155C2787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1" b="4964"/>
          <a:stretch/>
        </p:blipFill>
        <p:spPr>
          <a:xfrm>
            <a:off x="1507366" y="908755"/>
            <a:ext cx="8494756" cy="51826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14301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330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Cursed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7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1295F-A448-42B4-836B-23FD8ABD4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5" t="12327" r="46537" b="4533"/>
          <a:stretch/>
        </p:blipFill>
        <p:spPr>
          <a:xfrm>
            <a:off x="627189" y="915222"/>
            <a:ext cx="4364629" cy="5701734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77494-31BE-43B2-8E0C-ECFC4E693C01}"/>
              </a:ext>
            </a:extLst>
          </p:cNvPr>
          <p:cNvSpPr txBox="1"/>
          <p:nvPr/>
        </p:nvSpPr>
        <p:spPr>
          <a:xfrm>
            <a:off x="5541559" y="1064947"/>
            <a:ext cx="5954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Leaflet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Dark Layer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Clustering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Markers from locations JSON:</a:t>
            </a:r>
          </a:p>
          <a:p>
            <a:pPr>
              <a:buClr>
                <a:schemeClr val="accent2"/>
              </a:buClr>
            </a:pPr>
            <a:r>
              <a:rPr lang="en-US" sz="1800" i="1" dirty="0"/>
              <a:t>https://haunted-america.herokuapp.com/api/locations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35AF-1DC2-4B64-84F3-5AD6CB037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 b="6499"/>
          <a:stretch/>
        </p:blipFill>
        <p:spPr>
          <a:xfrm>
            <a:off x="5541559" y="3373270"/>
            <a:ext cx="5406969" cy="3243686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31585659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1179</TotalTime>
  <Words>574</Words>
  <Application>Microsoft Office PowerPoint</Application>
  <PresentationFormat>Widescreen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Canela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Garza</dc:creator>
  <cp:lastModifiedBy>Eduardo Garza</cp:lastModifiedBy>
  <cp:revision>3</cp:revision>
  <dcterms:created xsi:type="dcterms:W3CDTF">2020-10-22T21:56:38Z</dcterms:created>
  <dcterms:modified xsi:type="dcterms:W3CDTF">2020-10-27T00:53:42Z</dcterms:modified>
</cp:coreProperties>
</file>